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Helvetica Neue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HelveticaNeu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-italic.fntdata"/><Relationship Id="rId6" Type="http://schemas.openxmlformats.org/officeDocument/2006/relationships/slide" Target="slides/slide1.xml"/><Relationship Id="rId18" Type="http://schemas.openxmlformats.org/officeDocument/2006/relationships/font" Target="fonts/HelveticaNeu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6a9fa8d3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6a9fa8d3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1b72667a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1b72667a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56a9fa8d3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56a9fa8d3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6a9fa8d3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6a9fa8d3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6a9fa8d3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6a9fa8d3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6a9fa8d3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6a9fa8d3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6a9fa8d3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6a9fa8d3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6a9fa8d3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6a9fa8d3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6a9fa8d3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6a9fa8d3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6a9fa8d3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6a9fa8d3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hyperlink" Target="https://climate.cityofnewyork.us/ejnyc-report/history-of-environmental-injustice-and-racism-in-nyc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hyperlink" Target="https://www.billionoysterproject.org/blog/2024-community-water-quality-testing-program-weekly-result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2628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Helvetica Neue"/>
                <a:ea typeface="Helvetica Neue"/>
                <a:cs typeface="Helvetica Neue"/>
                <a:sym typeface="Helvetica Neue"/>
              </a:rPr>
              <a:t>What’s in our water?</a:t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Di Liu, Naufa Amirani, and Aziz Zafar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2133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3-dimensional relationships</a:t>
            </a: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2" title="Screenshot 2025-04-25 at 5.05.0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150" y="572700"/>
            <a:ext cx="7307049" cy="3607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/>
        </p:nvSpPr>
        <p:spPr>
          <a:xfrm>
            <a:off x="1015675" y="4082688"/>
            <a:ext cx="70245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Allows toggling of demographic group and water metric in regards to poverty/education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959800" y="1107450"/>
            <a:ext cx="336300" cy="1641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4483775" y="1271550"/>
            <a:ext cx="413700" cy="1641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4668975" y="3750225"/>
            <a:ext cx="1221000" cy="3762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115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Limitations and potential improvements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100" y="747375"/>
            <a:ext cx="9144000" cy="3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Census is from 2010 - 2014, whereas water quality measurements are 2015~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Time granularity and overlap would help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Education information is very limited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Only High School level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Multi-dimensional statistical analysis and causal inference needed for rigorous understanding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Improvements: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Information on water pipe maintenance, history of buildings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Leverage water quality </a:t>
            </a: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reports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 with text for richer embedding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p23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62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Outline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Motivation for our project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Web app and visualization choices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Limitations and improvements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5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History of environmental injustice in New York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0" y="792875"/>
            <a:ext cx="4302600" cy="3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Dates back to early Dutch colonization (17th century)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Clean drinking water is a </a:t>
            </a: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right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 by law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Patterns of disparities by population demographics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Are there correlation to health outcomes?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2500" y="792875"/>
            <a:ext cx="4841375" cy="355774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4407350" y="4339025"/>
            <a:ext cx="4424700" cy="3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Source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5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About our data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100" y="747375"/>
            <a:ext cx="4572000" cy="3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Water quality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~1-4 sites per neighborhood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Chlorine, Fluoride, Turbidity, and microbes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Repeated measures for past decade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Chlorine - used for disinfecting but has an upper limit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Turbidity 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- measure of water cloudiness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4650750" y="922025"/>
            <a:ext cx="4572000" cy="3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 startAt="2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Health and demographics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Grouped by neighborhood (NTA 2010)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Population adjusted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Health census from 2010 - 2014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Focused on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roman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Maternal outcomes, water-borne illnesses, and Tuberculosis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roman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Ethnicity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roman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Poverty and education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0" y="3104050"/>
            <a:ext cx="1436375" cy="20394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1557734" y="4783033"/>
            <a:ext cx="9795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Source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5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Mapping of water quality over time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" name="Google Shape;88;p17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 title="Screenshot 2025-04-25 at 4.39.3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379" y="509038"/>
            <a:ext cx="6819103" cy="41254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" name="Google Shape;90;p17"/>
          <p:cNvCxnSpPr/>
          <p:nvPr/>
        </p:nvCxnSpPr>
        <p:spPr>
          <a:xfrm>
            <a:off x="4606975" y="1189650"/>
            <a:ext cx="2589300" cy="174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" name="Google Shape;91;p17"/>
          <p:cNvSpPr txBox="1"/>
          <p:nvPr/>
        </p:nvSpPr>
        <p:spPr>
          <a:xfrm>
            <a:off x="7196275" y="1108000"/>
            <a:ext cx="1947600" cy="10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Allows investigation of time periods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92" name="Google Shape;92;p17"/>
          <p:cNvCxnSpPr>
            <a:endCxn id="93" idx="1"/>
          </p:cNvCxnSpPr>
          <p:nvPr/>
        </p:nvCxnSpPr>
        <p:spPr>
          <a:xfrm>
            <a:off x="4041175" y="2554200"/>
            <a:ext cx="3289200" cy="250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7"/>
          <p:cNvSpPr txBox="1"/>
          <p:nvPr/>
        </p:nvSpPr>
        <p:spPr>
          <a:xfrm>
            <a:off x="7330375" y="2332650"/>
            <a:ext cx="1679400" cy="9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Visualizes exact sites and how they represent the neighborhood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5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Time series analysis of water quality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 title="Screenshot 2025-04-25 at 4.38.4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6840" y="572700"/>
            <a:ext cx="6290325" cy="32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1114100" y="4128825"/>
            <a:ext cx="70245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Especially important for non-linear patterns of change over time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5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Overlaying multiple variables on maps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9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1114100" y="4082688"/>
            <a:ext cx="70245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Allows to visualize areas with disparate values and geographic patterns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9" name="Google Shape;109;p19" title="Screenshot 2025-04-25 at 4.51.0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7617" y="561613"/>
            <a:ext cx="6368758" cy="348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5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Interactive histograms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2700"/>
            <a:ext cx="4572001" cy="2946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631750"/>
            <a:ext cx="4572001" cy="28284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20"/>
          <p:cNvCxnSpPr/>
          <p:nvPr/>
        </p:nvCxnSpPr>
        <p:spPr>
          <a:xfrm flipH="1">
            <a:off x="5016950" y="1037300"/>
            <a:ext cx="1656600" cy="7743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" name="Google Shape;119;p20"/>
          <p:cNvSpPr txBox="1"/>
          <p:nvPr/>
        </p:nvSpPr>
        <p:spPr>
          <a:xfrm>
            <a:off x="1492900" y="3697250"/>
            <a:ext cx="6064800" cy="8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Investigating outliers using an interactive data viewer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100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Plotting demographics by neighborhood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5" name="Google Shape;125;p21" title="Screenshot 2025-04-25 at 5.01.12 PM.png"/>
          <p:cNvPicPr preferRelativeResize="0"/>
          <p:nvPr/>
        </p:nvPicPr>
        <p:blipFill rotWithShape="1">
          <a:blip r:embed="rId3">
            <a:alphaModFix/>
          </a:blip>
          <a:srcRect b="0" l="0" r="0" t="5926"/>
          <a:stretch/>
        </p:blipFill>
        <p:spPr>
          <a:xfrm>
            <a:off x="5909150" y="952525"/>
            <a:ext cx="3111823" cy="20641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1"/>
          <p:cNvSpPr/>
          <p:nvPr/>
        </p:nvSpPr>
        <p:spPr>
          <a:xfrm>
            <a:off x="-125" y="4698125"/>
            <a:ext cx="9144000" cy="445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1" title="Screen Shot 2025-04-29 at 11.36.45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0225" y="3128750"/>
            <a:ext cx="3740749" cy="126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 txBox="1"/>
          <p:nvPr/>
        </p:nvSpPr>
        <p:spPr>
          <a:xfrm>
            <a:off x="90275" y="3032125"/>
            <a:ext cx="4775100" cy="14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Display of demographic group distribution may be toggled between: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elvetica Neue"/>
              <a:buAutoNum type="arabicParenR"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Radar chart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Helvetica Neue"/>
              <a:buAutoNum type="arabicParenR"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Bar chart   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9" name="Google Shape;129;p21" title="Screen Shot 2025-04-29 at 11.43.10 AM.png"/>
          <p:cNvPicPr preferRelativeResize="0"/>
          <p:nvPr/>
        </p:nvPicPr>
        <p:blipFill rotWithShape="1">
          <a:blip r:embed="rId5">
            <a:alphaModFix/>
          </a:blip>
          <a:srcRect b="0" l="2008" r="0" t="1989"/>
          <a:stretch/>
        </p:blipFill>
        <p:spPr>
          <a:xfrm>
            <a:off x="188675" y="779325"/>
            <a:ext cx="2020250" cy="214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/>
        </p:nvSpPr>
        <p:spPr>
          <a:xfrm>
            <a:off x="4458225" y="952525"/>
            <a:ext cx="8220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1)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4458225" y="3128750"/>
            <a:ext cx="8220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lang="en"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18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